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3" r:id="rId5"/>
    <p:sldId id="259" r:id="rId6"/>
    <p:sldId id="262" r:id="rId7"/>
    <p:sldId id="265" r:id="rId8"/>
    <p:sldId id="260" r:id="rId9"/>
    <p:sldId id="261" r:id="rId10"/>
    <p:sldId id="266" r:id="rId11"/>
    <p:sldId id="264" r:id="rId12"/>
    <p:sldId id="267" r:id="rId13"/>
  </p:sldIdLst>
  <p:sldSz cx="12192000" cy="68580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0E666-FCD2-4322-94EF-539CDB716774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B8A33-F1CC-4158-807C-F1A69B1F7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78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36453-E30D-4558-80F6-787A32B52B04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54113"/>
            <a:ext cx="55403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E055C-431E-4045-92B2-89D7F61BF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37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-Vaping devices have only been on the market for 10 years.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-Because vaping </a:t>
            </a:r>
            <a:r>
              <a:rPr lang="en-US" sz="1200" dirty="0"/>
              <a:t>is “relatively” new, there are only preliminary studies about the affects it has on your health and well-being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Right now, every person who vapes is a </a:t>
            </a:r>
            <a:r>
              <a:rPr lang="en-US" sz="1200" u="sng" dirty="0"/>
              <a:t>LAB EXPERIMENT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E055C-431E-4045-92B2-89D7F61BF1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689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All e-fluids are toxic to a teenagers developing brain &amp; body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E055C-431E-4045-92B2-89D7F61BF1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10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pre-frontal cortex controls: decision</a:t>
            </a:r>
            <a:r>
              <a:rPr lang="en-US" baseline="0" dirty="0"/>
              <a:t> making, personality, identifying right from wrong, and critical thinking skills </a:t>
            </a:r>
            <a:r>
              <a:rPr lang="en-US" sz="1200" dirty="0">
                <a:solidFill>
                  <a:prstClr val="black"/>
                </a:solidFill>
              </a:rPr>
              <a:t>used to determine what outcomes and consequence could occur based on our actions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E055C-431E-4045-92B2-89D7F61BF1A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49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0E3CF065-2795-4315-85E0-D5D585F3C1B7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4E00C585-4049-4722-A581-21054E250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976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F065-2795-4315-85E0-D5D585F3C1B7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C585-4049-4722-A581-21054E250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1967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E3CF065-2795-4315-85E0-D5D585F3C1B7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E00C585-4049-4722-A581-21054E250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386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E3CF065-2795-4315-85E0-D5D585F3C1B7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E00C585-4049-4722-A581-21054E25069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33232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E3CF065-2795-4315-85E0-D5D585F3C1B7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E00C585-4049-4722-A581-21054E250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828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F065-2795-4315-85E0-D5D585F3C1B7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C585-4049-4722-A581-21054E250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6838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F065-2795-4315-85E0-D5D585F3C1B7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C585-4049-4722-A581-21054E250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756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F065-2795-4315-85E0-D5D585F3C1B7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C585-4049-4722-A581-21054E250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335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E3CF065-2795-4315-85E0-D5D585F3C1B7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E00C585-4049-4722-A581-21054E250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386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F065-2795-4315-85E0-D5D585F3C1B7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C585-4049-4722-A581-21054E250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513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E3CF065-2795-4315-85E0-D5D585F3C1B7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E00C585-4049-4722-A581-21054E250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2516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F065-2795-4315-85E0-D5D585F3C1B7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C585-4049-4722-A581-21054E250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27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F065-2795-4315-85E0-D5D585F3C1B7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C585-4049-4722-A581-21054E250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934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F065-2795-4315-85E0-D5D585F3C1B7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C585-4049-4722-A581-21054E250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916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F065-2795-4315-85E0-D5D585F3C1B7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C585-4049-4722-A581-21054E250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789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F065-2795-4315-85E0-D5D585F3C1B7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C585-4049-4722-A581-21054E250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181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F065-2795-4315-85E0-D5D585F3C1B7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C585-4049-4722-A581-21054E250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335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wind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CF065-2795-4315-85E0-D5D585F3C1B7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C585-4049-4722-A581-21054E250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05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wind"/>
      </p:transition>
    </mc:Choice>
    <mc:Fallback xmlns="">
      <p:transition spd="slow">
        <p:fade/>
      </p:transition>
    </mc:Fallback>
  </mc:AlternateConten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www.youtube.com/watch?v=Pj8vKlTOl5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Juuling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1417313" y="3628501"/>
            <a:ext cx="4881886" cy="689500"/>
          </a:xfrm>
        </p:spPr>
        <p:txBody>
          <a:bodyPr>
            <a:noAutofit/>
          </a:bodyPr>
          <a:lstStyle/>
          <a:p>
            <a:r>
              <a:rPr lang="en-US" sz="3200" dirty="0"/>
              <a:t>Information for students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437" y="1476612"/>
            <a:ext cx="4189879" cy="249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996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prstClr val="black"/>
                </a:solidFill>
              </a:rPr>
              <a:t>Pre-frontal cortex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1"/>
            <a:ext cx="5334000" cy="4161283"/>
          </a:xfrm>
        </p:spPr>
        <p:txBody>
          <a:bodyPr/>
          <a:lstStyle/>
          <a:p>
            <a:pPr lvl="1">
              <a:lnSpc>
                <a:spcPct val="110000"/>
              </a:lnSpc>
            </a:pPr>
            <a:endParaRPr lang="en-US" sz="2400" dirty="0">
              <a:solidFill>
                <a:prstClr val="black"/>
              </a:solidFill>
            </a:endParaRPr>
          </a:p>
          <a:p>
            <a:pPr lvl="1">
              <a:lnSpc>
                <a:spcPct val="110000"/>
              </a:lnSpc>
            </a:pPr>
            <a:r>
              <a:rPr lang="en-US" sz="2400" dirty="0">
                <a:solidFill>
                  <a:prstClr val="black"/>
                </a:solidFill>
              </a:rPr>
              <a:t>decision making</a:t>
            </a:r>
          </a:p>
          <a:p>
            <a:pPr lvl="1">
              <a:lnSpc>
                <a:spcPct val="110000"/>
              </a:lnSpc>
            </a:pPr>
            <a:endParaRPr lang="en-US" sz="2400" dirty="0">
              <a:solidFill>
                <a:prstClr val="black"/>
              </a:solidFill>
            </a:endParaRPr>
          </a:p>
          <a:p>
            <a:pPr lvl="1">
              <a:lnSpc>
                <a:spcPct val="110000"/>
              </a:lnSpc>
            </a:pPr>
            <a:r>
              <a:rPr lang="en-US" sz="2400" dirty="0">
                <a:solidFill>
                  <a:prstClr val="black"/>
                </a:solidFill>
              </a:rPr>
              <a:t>personality</a:t>
            </a:r>
          </a:p>
          <a:p>
            <a:pPr lvl="1">
              <a:lnSpc>
                <a:spcPct val="110000"/>
              </a:lnSpc>
            </a:pPr>
            <a:endParaRPr lang="en-US" sz="2400" dirty="0">
              <a:solidFill>
                <a:prstClr val="black"/>
              </a:solidFill>
            </a:endParaRPr>
          </a:p>
          <a:p>
            <a:pPr lvl="1">
              <a:lnSpc>
                <a:spcPct val="110000"/>
              </a:lnSpc>
            </a:pPr>
            <a:r>
              <a:rPr lang="en-US" sz="2400" dirty="0">
                <a:solidFill>
                  <a:prstClr val="black"/>
                </a:solidFill>
              </a:rPr>
              <a:t>identifying right from wrong</a:t>
            </a:r>
          </a:p>
          <a:p>
            <a:pPr lvl="1">
              <a:lnSpc>
                <a:spcPct val="110000"/>
              </a:lnSpc>
            </a:pPr>
            <a:endParaRPr lang="en-US" sz="2400" dirty="0">
              <a:solidFill>
                <a:prstClr val="black"/>
              </a:solidFill>
            </a:endParaRPr>
          </a:p>
          <a:p>
            <a:pPr lvl="1">
              <a:lnSpc>
                <a:spcPct val="110000"/>
              </a:lnSpc>
            </a:pPr>
            <a:r>
              <a:rPr lang="en-US" sz="2400" dirty="0">
                <a:solidFill>
                  <a:prstClr val="black"/>
                </a:solidFill>
              </a:rPr>
              <a:t>critical thinking skills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8708" y="2245904"/>
            <a:ext cx="3554081" cy="3972780"/>
          </a:xfrm>
        </p:spPr>
      </p:pic>
    </p:spTree>
    <p:extLst>
      <p:ext uri="{BB962C8B-B14F-4D97-AF65-F5344CB8AC3E}">
        <p14:creationId xmlns:p14="http://schemas.microsoft.com/office/powerpoint/2010/main" val="30499856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Simply PUT….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93143"/>
            <a:ext cx="9448800" cy="1124858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Juuling</a:t>
            </a:r>
            <a:r>
              <a:rPr lang="en-US" sz="3200" dirty="0" smtClean="0"/>
              <a:t> is </a:t>
            </a:r>
            <a:r>
              <a:rPr lang="en-US" sz="3200" dirty="0"/>
              <a:t>harmful &amp; will cause lasting damage to you and everyone you expose around you.</a:t>
            </a:r>
          </a:p>
        </p:txBody>
      </p:sp>
    </p:spTree>
    <p:extLst>
      <p:ext uri="{BB962C8B-B14F-4D97-AF65-F5344CB8AC3E}">
        <p14:creationId xmlns:p14="http://schemas.microsoft.com/office/powerpoint/2010/main" val="39479570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3815" y="281354"/>
            <a:ext cx="4525108" cy="1913206"/>
          </a:xfrm>
        </p:spPr>
        <p:txBody>
          <a:bodyPr>
            <a:normAutofit/>
          </a:bodyPr>
          <a:lstStyle/>
          <a:p>
            <a:r>
              <a:rPr lang="en-US" dirty="0" smtClean="0"/>
              <a:t>School consequences </a:t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 err="1" smtClean="0"/>
              <a:t>Juuling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phone call to parents or guardians</a:t>
            </a:r>
          </a:p>
          <a:p>
            <a:pPr marL="457200" indent="-457200">
              <a:buAutoNum type="arabicPeriod"/>
            </a:pPr>
            <a:r>
              <a:rPr lang="en-US" dirty="0" smtClean="0"/>
              <a:t>a mandatory two-week assignment to the STAR program (including an educational on-line packet on the dangers of </a:t>
            </a:r>
            <a:r>
              <a:rPr lang="en-US" dirty="0" err="1" smtClean="0"/>
              <a:t>Juuling</a:t>
            </a:r>
            <a:r>
              <a:rPr lang="en-US" dirty="0" smtClean="0"/>
              <a:t> to be completed prior to exit – takes five to six hours to complete)</a:t>
            </a:r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/>
              <a:t> </a:t>
            </a:r>
            <a:r>
              <a:rPr lang="en-US" dirty="0" smtClean="0"/>
              <a:t> law enforcement will be notified and a ticket will be issued</a:t>
            </a:r>
          </a:p>
          <a:p>
            <a:pPr marL="0" indent="0">
              <a:buNone/>
            </a:pPr>
            <a:r>
              <a:rPr lang="en-US" dirty="0" smtClean="0"/>
              <a:t>4.   </a:t>
            </a:r>
            <a:r>
              <a:rPr lang="en-US" dirty="0"/>
              <a:t>d</a:t>
            </a:r>
            <a:r>
              <a:rPr lang="en-US" dirty="0" smtClean="0"/>
              <a:t>epending on the content of the substance in the </a:t>
            </a:r>
            <a:r>
              <a:rPr lang="en-US" dirty="0" err="1" smtClean="0"/>
              <a:t>Juul</a:t>
            </a:r>
            <a:r>
              <a:rPr lang="en-US" dirty="0" smtClean="0"/>
              <a:t>, a possible referral 	to the Kid Clinic for a substance abuse evaluation or screening</a:t>
            </a:r>
            <a:r>
              <a:rPr lang="en-US" dirty="0"/>
              <a:t> </a:t>
            </a:r>
            <a:r>
              <a:rPr lang="en-US" dirty="0" smtClean="0"/>
              <a:t>will be 	made </a:t>
            </a:r>
          </a:p>
          <a:p>
            <a:pPr marL="0" indent="0">
              <a:buNone/>
            </a:pPr>
            <a:r>
              <a:rPr lang="en-US" dirty="0"/>
              <a:t>5</a:t>
            </a:r>
            <a:r>
              <a:rPr lang="en-US" dirty="0" smtClean="0"/>
              <a:t>.   2</a:t>
            </a:r>
            <a:r>
              <a:rPr lang="en-US" baseline="30000" dirty="0" smtClean="0"/>
              <a:t>nd</a:t>
            </a:r>
            <a:r>
              <a:rPr lang="en-US" dirty="0" smtClean="0"/>
              <a:t> offense would result in an Out-of-	school suspension and/or an 	extended </a:t>
            </a:r>
            <a:r>
              <a:rPr lang="en-US"/>
              <a:t>STAR </a:t>
            </a:r>
            <a:r>
              <a:rPr lang="en-US" smtClean="0"/>
              <a:t>assignment.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493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wind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000" dirty="0" err="1" smtClean="0"/>
              <a:t>Juuling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Devices have only been on the market for </a:t>
            </a:r>
            <a:r>
              <a:rPr lang="en-US" sz="3200" dirty="0" smtClean="0"/>
              <a:t>a few </a:t>
            </a:r>
            <a:r>
              <a:rPr lang="en-US" sz="3200" dirty="0"/>
              <a:t>years</a:t>
            </a:r>
          </a:p>
          <a:p>
            <a:r>
              <a:rPr lang="en-US" sz="3200" dirty="0"/>
              <a:t>“Relatively” new</a:t>
            </a:r>
          </a:p>
          <a:p>
            <a:r>
              <a:rPr lang="en-US" sz="3200" dirty="0"/>
              <a:t>Preliminary studies</a:t>
            </a:r>
          </a:p>
          <a:p>
            <a:r>
              <a:rPr lang="en-US" sz="3200" dirty="0"/>
              <a:t>Every person who </a:t>
            </a:r>
            <a:r>
              <a:rPr lang="en-US" sz="3200" dirty="0" smtClean="0"/>
              <a:t>uses a </a:t>
            </a:r>
            <a:r>
              <a:rPr lang="en-US" sz="3200" dirty="0" err="1" smtClean="0"/>
              <a:t>Juul</a:t>
            </a:r>
            <a:r>
              <a:rPr lang="en-US" sz="3200" dirty="0"/>
              <a:t>-</a:t>
            </a:r>
            <a:r>
              <a:rPr lang="en-US" sz="3200" dirty="0" smtClean="0"/>
              <a:t>like device </a:t>
            </a:r>
            <a:r>
              <a:rPr lang="en-US" sz="3200" dirty="0"/>
              <a:t>is a </a:t>
            </a:r>
            <a:r>
              <a:rPr lang="en-US" sz="3200" u="sng" dirty="0"/>
              <a:t>LAB EXPERIMENT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7234" y="4895895"/>
            <a:ext cx="3039094" cy="1595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0572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Juuling</a:t>
            </a:r>
            <a:r>
              <a:rPr lang="en-US" dirty="0"/>
              <a:t> </a:t>
            </a:r>
            <a:r>
              <a:rPr lang="en-US" dirty="0" smtClean="0"/>
              <a:t>and E-Fluids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Toxic to a </a:t>
            </a:r>
            <a:r>
              <a:rPr lang="en-US" sz="3200" dirty="0" smtClean="0"/>
              <a:t>teenager’s </a:t>
            </a:r>
            <a:r>
              <a:rPr lang="en-US" sz="3200" dirty="0"/>
              <a:t>developing brain &amp; body</a:t>
            </a:r>
          </a:p>
          <a:p>
            <a:pPr marL="0" indent="0">
              <a:buNone/>
            </a:pPr>
            <a:endParaRPr lang="en-US" sz="800" dirty="0"/>
          </a:p>
          <a:p>
            <a:pPr lvl="1"/>
            <a:r>
              <a:rPr lang="en-US" sz="2600" u="sng" dirty="0"/>
              <a:t>It </a:t>
            </a:r>
            <a:r>
              <a:rPr lang="en-US" sz="2600" b="1" u="sng" dirty="0"/>
              <a:t>does not </a:t>
            </a:r>
            <a:r>
              <a:rPr lang="en-US" sz="2600" u="sng" dirty="0"/>
              <a:t>matter if the fluid is nicotine, </a:t>
            </a:r>
            <a:r>
              <a:rPr lang="en-US" sz="2600" u="sng" dirty="0" smtClean="0"/>
              <a:t>herbal </a:t>
            </a:r>
            <a:r>
              <a:rPr lang="en-US" sz="2600" u="sng" dirty="0"/>
              <a:t>or only flavored</a:t>
            </a:r>
          </a:p>
          <a:p>
            <a:pPr marL="457200" lvl="1" indent="0">
              <a:buNone/>
            </a:pPr>
            <a:endParaRPr lang="en-US" i="1" u="sng" dirty="0"/>
          </a:p>
          <a:p>
            <a:r>
              <a:rPr lang="en-US" sz="3200" dirty="0"/>
              <a:t>All e-fluid is Glycerin or Propylene Glycol based</a:t>
            </a:r>
          </a:p>
          <a:p>
            <a:pPr lvl="1"/>
            <a:r>
              <a:rPr lang="en-US" sz="2400" dirty="0"/>
              <a:t>When heated, those 2 chemicals break down into:</a:t>
            </a:r>
          </a:p>
          <a:p>
            <a:pPr lvl="2"/>
            <a:r>
              <a:rPr lang="en-US" sz="2400" dirty="0"/>
              <a:t>Formaldehyde (used to preserve dead tissue) or Acetaldehyde (toxin in alcohol) </a:t>
            </a:r>
          </a:p>
          <a:p>
            <a:pPr lvl="2"/>
            <a:r>
              <a:rPr lang="en-US" sz="2400" dirty="0"/>
              <a:t>These chemicals are known to cause cancer and liver damage</a:t>
            </a:r>
          </a:p>
        </p:txBody>
      </p:sp>
    </p:spTree>
    <p:extLst>
      <p:ext uri="{BB962C8B-B14F-4D97-AF65-F5344CB8AC3E}">
        <p14:creationId xmlns:p14="http://schemas.microsoft.com/office/powerpoint/2010/main" val="3596838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Juuling</a:t>
            </a:r>
            <a:r>
              <a:rPr lang="en-US" dirty="0" smtClean="0"/>
              <a:t>/E-Fluids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Small particles in the e-fluid, vapor, and coil can get deep into the lung tissue and cause:</a:t>
            </a:r>
          </a:p>
          <a:p>
            <a:pPr lvl="1"/>
            <a:r>
              <a:rPr lang="en-US" sz="2400" dirty="0"/>
              <a:t>Chronic Bronchitis, </a:t>
            </a:r>
            <a:r>
              <a:rPr lang="en-US" sz="2400" dirty="0" smtClean="0"/>
              <a:t>Cough </a:t>
            </a:r>
            <a:r>
              <a:rPr lang="en-US" sz="2400" dirty="0"/>
              <a:t>or Permanent Lung Damage</a:t>
            </a:r>
          </a:p>
          <a:p>
            <a:r>
              <a:rPr lang="en-US" sz="3200" dirty="0"/>
              <a:t>These small particles can be heavy metals (i.e. nickel) and can cause heavy metal poisoning with long term use</a:t>
            </a:r>
          </a:p>
          <a:p>
            <a:r>
              <a:rPr lang="en-US" sz="3200" dirty="0"/>
              <a:t>Super heating the liquid by “dripping” or using an atomizer turns the e-liquid into a toxic substance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0934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Affects </a:t>
            </a:r>
            <a:r>
              <a:rPr lang="en-US" dirty="0" err="1" smtClean="0"/>
              <a:t>Juuling</a:t>
            </a:r>
            <a:r>
              <a:rPr lang="en-US" dirty="0" smtClean="0"/>
              <a:t> </a:t>
            </a:r>
            <a:r>
              <a:rPr lang="en-US" dirty="0"/>
              <a:t>Has On Your Body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Dehydration</a:t>
            </a:r>
          </a:p>
          <a:p>
            <a:pPr lvl="1"/>
            <a:r>
              <a:rPr lang="en-US" sz="2400" dirty="0"/>
              <a:t>Dry skin, rashes, dry mouth, dry eyes, throat irritation, cough, </a:t>
            </a:r>
            <a:r>
              <a:rPr lang="en-US" sz="2400" dirty="0" smtClean="0"/>
              <a:t>headache </a:t>
            </a:r>
            <a:r>
              <a:rPr lang="en-US" sz="2400" dirty="0"/>
              <a:t>and nose bleeds</a:t>
            </a:r>
          </a:p>
          <a:p>
            <a:r>
              <a:rPr lang="en-US" sz="3200" dirty="0"/>
              <a:t>Allergic Reactions</a:t>
            </a:r>
          </a:p>
          <a:p>
            <a:pPr lvl="1"/>
            <a:r>
              <a:rPr lang="en-US" sz="2400" dirty="0"/>
              <a:t>Flavorings and ingredients are not always listed on the fluid packaging or the </a:t>
            </a:r>
            <a:r>
              <a:rPr lang="en-US" sz="2400" dirty="0" smtClean="0"/>
              <a:t>manufacturer’s </a:t>
            </a:r>
            <a:r>
              <a:rPr lang="en-US" sz="2400" dirty="0"/>
              <a:t>website. </a:t>
            </a:r>
          </a:p>
          <a:p>
            <a:pPr lvl="1"/>
            <a:r>
              <a:rPr lang="en-US" sz="2400" dirty="0"/>
              <a:t>Allergic reactions include: congestion, difficulty breathing, clearing throat </a:t>
            </a:r>
            <a:r>
              <a:rPr lang="en-US" sz="2400" dirty="0" smtClean="0"/>
              <a:t>often </a:t>
            </a:r>
            <a:r>
              <a:rPr lang="en-US" sz="2400" dirty="0"/>
              <a:t>and anaphylaxis. </a:t>
            </a:r>
          </a:p>
          <a:p>
            <a:pPr lvl="1"/>
            <a:r>
              <a:rPr lang="en-US" sz="2400" dirty="0"/>
              <a:t>Allergies to the flavorings and chemicals in e-fluid can develop with prolonged use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8382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Affects </a:t>
            </a:r>
            <a:r>
              <a:rPr lang="en-US" dirty="0" err="1" smtClean="0"/>
              <a:t>Juuling</a:t>
            </a:r>
            <a:r>
              <a:rPr lang="en-US" dirty="0" smtClean="0"/>
              <a:t> </a:t>
            </a:r>
            <a:r>
              <a:rPr lang="en-US" dirty="0"/>
              <a:t>Has On Your Body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Nicotine</a:t>
            </a:r>
          </a:p>
          <a:p>
            <a:pPr lvl="1"/>
            <a:r>
              <a:rPr lang="en-US" sz="2400" dirty="0"/>
              <a:t>Dizziness, lightheaded, headache, nausea, cold sweats, insomnia, racing heart, </a:t>
            </a:r>
            <a:r>
              <a:rPr lang="en-US" sz="2400" dirty="0" smtClean="0"/>
              <a:t>anxiety </a:t>
            </a:r>
            <a:r>
              <a:rPr lang="en-US" sz="2400" dirty="0"/>
              <a:t>and ringing in ears</a:t>
            </a:r>
          </a:p>
          <a:p>
            <a:endParaRPr lang="en-US" dirty="0"/>
          </a:p>
          <a:p>
            <a:r>
              <a:rPr lang="en-US" sz="3200" dirty="0"/>
              <a:t>Bodily Harm</a:t>
            </a:r>
          </a:p>
          <a:p>
            <a:pPr lvl="1"/>
            <a:r>
              <a:rPr lang="en-US" sz="2400" dirty="0"/>
              <a:t>Lithium ion batteries do explode and cause burns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8323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video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0924" y="2194560"/>
            <a:ext cx="4955275" cy="4024125"/>
          </a:xfrm>
        </p:spPr>
        <p:txBody>
          <a:bodyPr/>
          <a:lstStyle/>
          <a:p>
            <a:r>
              <a:rPr lang="en-US" dirty="0" smtClean="0"/>
              <a:t>Click on photo to play video.</a:t>
            </a:r>
            <a:endParaRPr lang="en-US" dirty="0"/>
          </a:p>
        </p:txBody>
      </p:sp>
      <p:sp>
        <p:nvSpPr>
          <p:cNvPr id="4" name="AutoShape 2" descr="Image result for juul"/>
          <p:cNvSpPr>
            <a:spLocks noChangeAspect="1" noChangeArrowheads="1"/>
          </p:cNvSpPr>
          <p:nvPr/>
        </p:nvSpPr>
        <p:spPr bwMode="auto">
          <a:xfrm>
            <a:off x="320789" y="-144463"/>
            <a:ext cx="139585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873452"/>
            <a:ext cx="2447925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2800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Preliminary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There is </a:t>
            </a:r>
            <a:r>
              <a:rPr lang="en-US" sz="3200" u="sng" dirty="0"/>
              <a:t>NO</a:t>
            </a:r>
            <a:r>
              <a:rPr lang="en-US" sz="3200" dirty="0"/>
              <a:t> proof that </a:t>
            </a:r>
            <a:r>
              <a:rPr lang="en-US" sz="3200" dirty="0" err="1" smtClean="0"/>
              <a:t>Juuling</a:t>
            </a:r>
            <a:r>
              <a:rPr lang="en-US" sz="3200" dirty="0" smtClean="0"/>
              <a:t> is </a:t>
            </a:r>
            <a:r>
              <a:rPr lang="en-US" sz="3200" dirty="0"/>
              <a:t>safer than cigarettes</a:t>
            </a:r>
          </a:p>
          <a:p>
            <a:r>
              <a:rPr lang="en-US" sz="3200" dirty="0" smtClean="0"/>
              <a:t>It </a:t>
            </a:r>
            <a:r>
              <a:rPr lang="en-US" sz="3200" dirty="0"/>
              <a:t>will decrease your immunity </a:t>
            </a:r>
          </a:p>
          <a:p>
            <a:pPr lvl="1"/>
            <a:r>
              <a:rPr lang="en-US" sz="2400" dirty="0"/>
              <a:t>You will get sick more often, feel </a:t>
            </a:r>
            <a:r>
              <a:rPr lang="en-US" sz="2400" dirty="0" smtClean="0"/>
              <a:t>sicker, </a:t>
            </a:r>
            <a:r>
              <a:rPr lang="en-US" sz="2400" dirty="0"/>
              <a:t>and the sickness will last longer than people who don’t vape</a:t>
            </a:r>
          </a:p>
          <a:p>
            <a:r>
              <a:rPr lang="en-US" sz="3200" dirty="0"/>
              <a:t>Causes bloody sores that </a:t>
            </a:r>
            <a:r>
              <a:rPr lang="en-US" sz="3200" u="sng" dirty="0"/>
              <a:t>do not</a:t>
            </a:r>
            <a:r>
              <a:rPr lang="en-US" sz="3200" dirty="0"/>
              <a:t> heal in the mouth and on your gums </a:t>
            </a:r>
          </a:p>
          <a:p>
            <a:pPr lvl="1"/>
            <a:r>
              <a:rPr lang="en-US" sz="2400" dirty="0"/>
              <a:t>This will lead to gum disease and tooth loss as an adult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2409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Preliminary Studies continued.…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Juuling</a:t>
            </a:r>
            <a:r>
              <a:rPr lang="en-US" sz="3200" dirty="0" smtClean="0"/>
              <a:t> </a:t>
            </a:r>
            <a:r>
              <a:rPr lang="en-US" sz="3200" dirty="0"/>
              <a:t>DOES affect the developing brain in teenagers</a:t>
            </a:r>
          </a:p>
          <a:p>
            <a:pPr marL="457200" lvl="1" indent="0">
              <a:buNone/>
            </a:pPr>
            <a:endParaRPr lang="en-US" sz="800" dirty="0"/>
          </a:p>
          <a:p>
            <a:pPr lvl="1"/>
            <a:r>
              <a:rPr lang="en-US" sz="2400" dirty="0"/>
              <a:t>The human brain is not fully developed until around the age of 25. </a:t>
            </a:r>
          </a:p>
          <a:p>
            <a:pPr lvl="1"/>
            <a:endParaRPr lang="en-US" sz="800" dirty="0"/>
          </a:p>
          <a:p>
            <a:pPr lvl="1">
              <a:lnSpc>
                <a:spcPct val="110000"/>
              </a:lnSpc>
            </a:pPr>
            <a:r>
              <a:rPr lang="en-US" sz="2400" dirty="0"/>
              <a:t>The Pre-Frontal Cortex is the part of the brain that is not </a:t>
            </a:r>
            <a:r>
              <a:rPr lang="en-US" sz="2400" dirty="0" smtClean="0"/>
              <a:t>developed, </a:t>
            </a:r>
            <a:r>
              <a:rPr lang="en-US" sz="2400" dirty="0"/>
              <a:t>and it is damaged by vaping.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597146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5935</TotalTime>
  <Words>598</Words>
  <Application>Microsoft Office PowerPoint</Application>
  <PresentationFormat>Widescreen</PresentationFormat>
  <Paragraphs>74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Century Gothic</vt:lpstr>
      <vt:lpstr>Vapor Trail</vt:lpstr>
      <vt:lpstr>Juuling</vt:lpstr>
      <vt:lpstr>Juuling</vt:lpstr>
      <vt:lpstr>Juuling and E-Fluids</vt:lpstr>
      <vt:lpstr>Juuling/E-Fluids</vt:lpstr>
      <vt:lpstr>Affects Juuling Has On Your Body</vt:lpstr>
      <vt:lpstr>Affects Juuling Has On Your Body</vt:lpstr>
      <vt:lpstr>video</vt:lpstr>
      <vt:lpstr>Preliminary Studies</vt:lpstr>
      <vt:lpstr>Preliminary Studies continued.…</vt:lpstr>
      <vt:lpstr>Pre-frontal cortex</vt:lpstr>
      <vt:lpstr>Simply PUT….  </vt:lpstr>
      <vt:lpstr>School consequences  for Juuling:</vt:lpstr>
    </vt:vector>
  </TitlesOfParts>
  <Company>ACSD1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Vaping</dc:title>
  <dc:creator>Kirsten Quillinan</dc:creator>
  <cp:lastModifiedBy>Kip Farnum</cp:lastModifiedBy>
  <cp:revision>55</cp:revision>
  <cp:lastPrinted>2018-08-16T21:22:12Z</cp:lastPrinted>
  <dcterms:created xsi:type="dcterms:W3CDTF">2018-01-17T17:43:09Z</dcterms:created>
  <dcterms:modified xsi:type="dcterms:W3CDTF">2018-08-17T15:29:48Z</dcterms:modified>
</cp:coreProperties>
</file>